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276ABA-664A-4955-9032-E2EE3BC04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E999D5-0B59-4805-A7C5-97BEA69EA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BD7792-5296-4891-BBE6-B1F3DA7A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004-9B57-460F-B8CE-8608FCDDBD7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CF63F3-ADBA-46B1-AA75-C48642C1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55C577-4927-4493-BAA6-33AF4B89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4818-46AB-484C-9B0A-813DA045F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23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E384D6-23B6-4786-A66C-2E01C9C3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7D1DB8-2C18-4DF7-AA9E-9E278B51F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3BBB28-FCA6-430A-A819-A46D6430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004-9B57-460F-B8CE-8608FCDDBD7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AAB029-26CD-4202-853C-7D643E75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CF0A09-6CC3-4D2B-8E90-015CE4A9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4818-46AB-484C-9B0A-813DA045F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51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C8A3F1C-2E55-4B7D-A063-724F7BE41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632177-0D99-4994-A856-3B0F6989C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4E3581-1A65-4688-8EFD-56634F09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004-9B57-460F-B8CE-8608FCDDBD7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41BAE-DB4F-4D51-8CE8-F7A3B956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038733-D462-4295-88F5-C710D2B9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4818-46AB-484C-9B0A-813DA045F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00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2B4CF-3F84-4234-B3D7-BAB5A7DA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7C1E41-04CD-4B47-BFC6-E712FA59E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771C48-9BCE-472A-8AAD-7611EAFD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004-9B57-460F-B8CE-8608FCDDBD7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61806-883D-4AA0-BE5A-1F8A4B71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41C1B7-5A84-42F8-9D67-C4F98444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4818-46AB-484C-9B0A-813DA045F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6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255C70-9050-4D27-B5E1-0CF81295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981D77-21C3-4554-A8E1-22FB94928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4171CF-5A25-43BD-8F20-88956456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004-9B57-460F-B8CE-8608FCDDBD7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62615C-1880-4DD5-994B-F2B8EFE7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1827B2-9DBD-40A8-A52B-E2FB63502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4818-46AB-484C-9B0A-813DA045F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8A7F4D-6C1D-4BE7-8B1A-5664AE4D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56275E-5966-418C-9E65-7CB1F335D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48E87A-C986-4DEE-BD23-3119105CF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830CBB-F3A8-41C8-A13B-62DC9B8A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004-9B57-460F-B8CE-8608FCDDBD7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57EC3A-5C25-4E47-8BFA-9C655E9C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8D9328-CB02-460D-B100-2C8D5120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4818-46AB-484C-9B0A-813DA045F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85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0FD2CB-6F28-4E01-9C0D-699EFC7D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EEE99E-E04F-4207-9A3F-51B498915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604E67-7C27-4FDE-A862-C73C40170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ED40D6-5328-44E8-B9E2-5E23321B6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E7D9BC-2946-439D-878B-B749F6AFF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8054D9-8FC8-422C-BB7A-BD1B15C6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004-9B57-460F-B8CE-8608FCDDBD7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CF3A07-8D5E-4C47-B9AE-2D118BA4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41A31C-EBD6-427F-9B2E-AAB397A7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4818-46AB-484C-9B0A-813DA045F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72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23975-3436-443C-A259-2F36716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147584-9F93-4FE7-A5CF-F1C8EF1C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004-9B57-460F-B8CE-8608FCDDBD7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59F207-6CDA-4693-AF0E-8781FA56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36F09F-ED46-4B09-A35D-555CBE51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4818-46AB-484C-9B0A-813DA045F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87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BCB2B08-A1BE-49A7-BD0D-34C88590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004-9B57-460F-B8CE-8608FCDDBD7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333E0A-E680-4393-9E8E-F2143F63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EBAD03-C2B0-4FF2-92FF-B53AC9B4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4818-46AB-484C-9B0A-813DA045F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74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C0157-DF9B-4E5D-89C6-5B0B0CF5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D759F7-A581-4A96-8F7C-F73990AED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5A0365-986C-4D49-BD8F-F97282E6C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56E546-5090-4305-A61C-6135CC4C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004-9B57-460F-B8CE-8608FCDDBD7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6A5BEF-E2A3-4351-B5A8-6C5056EB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84BEB2-8E20-4C53-9496-5993E546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4818-46AB-484C-9B0A-813DA045F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0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D6D34-90DA-4BA8-B9F9-4BBBB6E2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64C9B7-57C5-46A6-9846-26CB75D14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B0BD93-2E11-4AE3-979D-AC5B3CD08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A90ED6-1BFF-4F1A-BD74-DB8409AB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004-9B57-460F-B8CE-8608FCDDBD7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BC751E-F270-4794-BCB0-9CE4E17C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DF4702-BEF3-45F6-AF2F-76FA8977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4818-46AB-484C-9B0A-813DA045F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11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06B280-12C1-4351-87E1-E92DACCD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331846-3297-43AF-80E3-22818A7BA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89239F-690E-4576-886F-D42E7FAA4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7E004-9B57-460F-B8CE-8608FCDDBD7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F808F7-9603-4589-AF54-7469AD507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FF09B0-42CF-4DD1-8C79-163E639A4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F4818-46AB-484C-9B0A-813DA045F2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96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EE9F9FD-3A5F-4EA2-B50A-7C20BE8C381D}"/>
              </a:ext>
            </a:extLst>
          </p:cNvPr>
          <p:cNvSpPr txBox="1"/>
          <p:nvPr/>
        </p:nvSpPr>
        <p:spPr>
          <a:xfrm>
            <a:off x="1283515" y="53689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电容式微位移传感器数据手册</a:t>
            </a:r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98C17A-4E9D-496D-92AE-0069000B381F}"/>
              </a:ext>
            </a:extLst>
          </p:cNvPr>
          <p:cNvSpPr txBox="1"/>
          <p:nvPr/>
        </p:nvSpPr>
        <p:spPr>
          <a:xfrm>
            <a:off x="1283515" y="1216404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探头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9AAAD604-7999-42A2-8809-02ACB36CD8DF}"/>
              </a:ext>
            </a:extLst>
          </p:cNvPr>
          <p:cNvGrpSpPr/>
          <p:nvPr/>
        </p:nvGrpSpPr>
        <p:grpSpPr>
          <a:xfrm>
            <a:off x="4924150" y="1040343"/>
            <a:ext cx="4629978" cy="2223310"/>
            <a:chOff x="4423556" y="757415"/>
            <a:chExt cx="4629978" cy="222331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F5F491E-D9A3-4EB6-9F97-46541832AF03}"/>
                </a:ext>
              </a:extLst>
            </p:cNvPr>
            <p:cNvSpPr txBox="1"/>
            <p:nvPr/>
          </p:nvSpPr>
          <p:spPr>
            <a:xfrm>
              <a:off x="4464284" y="757415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</a:rPr>
                <a:t>命名规则：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7C9B085-EBD1-4FFB-BA31-FBD850AA395D}"/>
                </a:ext>
              </a:extLst>
            </p:cNvPr>
            <p:cNvSpPr txBox="1"/>
            <p:nvPr/>
          </p:nvSpPr>
          <p:spPr>
            <a:xfrm>
              <a:off x="5620625" y="1201015"/>
              <a:ext cx="1829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u="sng" dirty="0"/>
                <a:t>P</a:t>
              </a:r>
              <a:r>
                <a:rPr lang="en-US" altLang="zh-CN" dirty="0"/>
                <a:t> </a:t>
              </a:r>
              <a:r>
                <a:rPr lang="en-US" altLang="zh-CN" u="sng" dirty="0"/>
                <a:t>C</a:t>
              </a:r>
              <a:r>
                <a:rPr lang="en-US" altLang="zh-CN" dirty="0"/>
                <a:t> </a:t>
              </a:r>
              <a:r>
                <a:rPr lang="en-US" altLang="zh-CN" u="sng" dirty="0"/>
                <a:t>10</a:t>
              </a:r>
              <a:r>
                <a:rPr lang="en-US" altLang="zh-CN" dirty="0"/>
                <a:t>-</a:t>
              </a:r>
              <a:r>
                <a:rPr lang="en-US" altLang="zh-CN" u="sng" dirty="0"/>
                <a:t>12</a:t>
              </a:r>
              <a:r>
                <a:rPr lang="en-US" altLang="zh-CN" dirty="0"/>
                <a:t> </a:t>
              </a:r>
              <a:r>
                <a:rPr lang="en-US" altLang="zh-CN" u="sng" dirty="0"/>
                <a:t>S</a:t>
              </a:r>
              <a:r>
                <a:rPr lang="en-US" altLang="zh-CN" dirty="0"/>
                <a:t> - </a:t>
              </a:r>
              <a:r>
                <a:rPr lang="en-US" altLang="zh-CN" u="sng" dirty="0"/>
                <a:t>IN</a:t>
              </a:r>
              <a:endParaRPr lang="zh-CN" altLang="en-US" u="sng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C8AE7D1-D751-4628-A1B3-1B6C3546E167}"/>
                </a:ext>
              </a:extLst>
            </p:cNvPr>
            <p:cNvSpPr txBox="1"/>
            <p:nvPr/>
          </p:nvSpPr>
          <p:spPr>
            <a:xfrm>
              <a:off x="7629825" y="1573342"/>
              <a:ext cx="142370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Material:</a:t>
              </a:r>
            </a:p>
            <a:p>
              <a:r>
                <a:rPr lang="en-US" altLang="zh-CN" sz="1000" dirty="0"/>
                <a:t>AL:  Aluminum 6061</a:t>
              </a:r>
            </a:p>
            <a:p>
              <a:r>
                <a:rPr lang="en-US" altLang="zh-CN" sz="1000" dirty="0"/>
                <a:t>IN:  Invar 36</a:t>
              </a:r>
            </a:p>
            <a:p>
              <a:r>
                <a:rPr lang="en-US" altLang="zh-CN" sz="1000" dirty="0"/>
                <a:t>ST:  Stainless steel 316</a:t>
              </a:r>
            </a:p>
            <a:p>
              <a:r>
                <a:rPr lang="en-US" altLang="zh-CN" sz="1000" dirty="0"/>
                <a:t>SI:   Super invar  32-5</a:t>
              </a:r>
              <a:endParaRPr lang="zh-CN" altLang="en-US" sz="1000" dirty="0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7125FAE-F70F-4D05-A0BF-3E22E30D0205}"/>
                </a:ext>
              </a:extLst>
            </p:cNvPr>
            <p:cNvCxnSpPr>
              <a:cxnSpLocks/>
            </p:cNvCxnSpPr>
            <p:nvPr/>
          </p:nvCxnSpPr>
          <p:spPr>
            <a:xfrm>
              <a:off x="7249633" y="1554958"/>
              <a:ext cx="0" cy="446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7474CDD6-6B43-461C-A698-1DF10B6E2268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7249633" y="2004229"/>
              <a:ext cx="3801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3BEB9BC-CF0E-4E4A-A453-9181279A659B}"/>
                </a:ext>
              </a:extLst>
            </p:cNvPr>
            <p:cNvSpPr txBox="1"/>
            <p:nvPr/>
          </p:nvSpPr>
          <p:spPr>
            <a:xfrm>
              <a:off x="4423557" y="2589003"/>
              <a:ext cx="1254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Body length (mm)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A954FC8-549C-49B6-8F3E-F090178416DE}"/>
                </a:ext>
              </a:extLst>
            </p:cNvPr>
            <p:cNvCxnSpPr>
              <a:cxnSpLocks/>
            </p:cNvCxnSpPr>
            <p:nvPr/>
          </p:nvCxnSpPr>
          <p:spPr>
            <a:xfrm>
              <a:off x="6585064" y="1554958"/>
              <a:ext cx="0" cy="11571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65D3E821-1EC2-4667-8623-21C5035E90AA}"/>
                </a:ext>
              </a:extLst>
            </p:cNvPr>
            <p:cNvCxnSpPr>
              <a:cxnSpLocks/>
            </p:cNvCxnSpPr>
            <p:nvPr/>
          </p:nvCxnSpPr>
          <p:spPr>
            <a:xfrm>
              <a:off x="5573619" y="2712117"/>
              <a:ext cx="10114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1ED6FBC-4EFB-457A-BA94-462D9D79FA16}"/>
                </a:ext>
              </a:extLst>
            </p:cNvPr>
            <p:cNvSpPr txBox="1"/>
            <p:nvPr/>
          </p:nvSpPr>
          <p:spPr>
            <a:xfrm>
              <a:off x="4423556" y="1614468"/>
              <a:ext cx="6780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Model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E92107A2-D48A-414A-8376-E099EAF2B653}"/>
                </a:ext>
              </a:extLst>
            </p:cNvPr>
            <p:cNvCxnSpPr>
              <a:cxnSpLocks/>
            </p:cNvCxnSpPr>
            <p:nvPr/>
          </p:nvCxnSpPr>
          <p:spPr>
            <a:xfrm>
              <a:off x="5774423" y="1554958"/>
              <a:ext cx="3" cy="1826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39CBFB5D-118E-494F-901D-E85AF39B8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1618" y="1737579"/>
              <a:ext cx="6728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C6C5FEF-9D74-4344-B6B7-6C02E6B9DCF8}"/>
                </a:ext>
              </a:extLst>
            </p:cNvPr>
            <p:cNvSpPr txBox="1"/>
            <p:nvPr/>
          </p:nvSpPr>
          <p:spPr>
            <a:xfrm>
              <a:off x="4423557" y="1804349"/>
              <a:ext cx="10136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Shape:</a:t>
              </a:r>
            </a:p>
            <a:p>
              <a:r>
                <a:rPr lang="en-US" altLang="zh-CN" sz="1000" dirty="0"/>
                <a:t>R: Rectangular</a:t>
              </a:r>
            </a:p>
            <a:p>
              <a:r>
                <a:rPr lang="en-US" altLang="zh-CN" sz="1000" dirty="0"/>
                <a:t>C: Cylindrical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0EA7DCA-FBF3-4664-9DEB-2DCD808414A8}"/>
                </a:ext>
              </a:extLst>
            </p:cNvPr>
            <p:cNvSpPr txBox="1"/>
            <p:nvPr/>
          </p:nvSpPr>
          <p:spPr>
            <a:xfrm>
              <a:off x="7629826" y="2426727"/>
              <a:ext cx="12541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Connector type:</a:t>
              </a:r>
            </a:p>
            <a:p>
              <a:r>
                <a:rPr lang="en-US" altLang="zh-CN" sz="1000" dirty="0"/>
                <a:t>S:  Straight</a:t>
              </a:r>
            </a:p>
            <a:p>
              <a:r>
                <a:rPr lang="en-US" altLang="zh-CN" sz="1000" dirty="0"/>
                <a:t>R:  Right Angle</a:t>
              </a:r>
              <a:endParaRPr lang="zh-CN" altLang="en-US" sz="1000" dirty="0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30C00F3-BD49-49F3-99CE-63DA74E6E4DA}"/>
                </a:ext>
              </a:extLst>
            </p:cNvPr>
            <p:cNvCxnSpPr/>
            <p:nvPr/>
          </p:nvCxnSpPr>
          <p:spPr>
            <a:xfrm>
              <a:off x="6814510" y="1554958"/>
              <a:ext cx="0" cy="1137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10DD162-82CA-4A53-BDBA-1BED845AC0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4510" y="2707920"/>
              <a:ext cx="815317" cy="41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8E9EA014-7AA5-4AC2-8747-AD4478245D03}"/>
                </a:ext>
              </a:extLst>
            </p:cNvPr>
            <p:cNvCxnSpPr>
              <a:cxnSpLocks/>
            </p:cNvCxnSpPr>
            <p:nvPr/>
          </p:nvCxnSpPr>
          <p:spPr>
            <a:xfrm>
              <a:off x="5983705" y="1554958"/>
              <a:ext cx="0" cy="6226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6A0378E-C8DB-4462-9685-9FDCD6FFA7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7180" y="2177600"/>
              <a:ext cx="546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2D6338E6-3880-40A8-A1FF-FD6613A17D2A}"/>
                </a:ext>
              </a:extLst>
            </p:cNvPr>
            <p:cNvSpPr txBox="1"/>
            <p:nvPr/>
          </p:nvSpPr>
          <p:spPr>
            <a:xfrm>
              <a:off x="4464284" y="2342786"/>
              <a:ext cx="11167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Diameter (mm)</a:t>
              </a: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71F711C4-0A3C-4DCA-99A1-8371A96E5EB7}"/>
                </a:ext>
              </a:extLst>
            </p:cNvPr>
            <p:cNvCxnSpPr>
              <a:cxnSpLocks/>
            </p:cNvCxnSpPr>
            <p:nvPr/>
          </p:nvCxnSpPr>
          <p:spPr>
            <a:xfrm>
              <a:off x="6232358" y="1554958"/>
              <a:ext cx="0" cy="910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A966E564-35BB-415E-8010-15D0A601F774}"/>
                </a:ext>
              </a:extLst>
            </p:cNvPr>
            <p:cNvCxnSpPr>
              <a:cxnSpLocks/>
              <a:stCxn id="46" idx="3"/>
            </p:cNvCxnSpPr>
            <p:nvPr/>
          </p:nvCxnSpPr>
          <p:spPr>
            <a:xfrm>
              <a:off x="5581029" y="2465897"/>
              <a:ext cx="6513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表格 64">
            <a:extLst>
              <a:ext uri="{FF2B5EF4-FFF2-40B4-BE49-F238E27FC236}">
                <a16:creationId xmlns:a16="http://schemas.microsoft.com/office/drawing/2014/main" id="{0CE84023-E879-4E75-AD2E-858C2DE26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41734"/>
              </p:ext>
            </p:extLst>
          </p:nvPr>
        </p:nvGraphicFramePr>
        <p:xfrm>
          <a:off x="1283515" y="3364306"/>
          <a:ext cx="8774880" cy="331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860">
                  <a:extLst>
                    <a:ext uri="{9D8B030D-6E8A-4147-A177-3AD203B41FA5}">
                      <a16:colId xmlns:a16="http://schemas.microsoft.com/office/drawing/2014/main" val="4282106310"/>
                    </a:ext>
                  </a:extLst>
                </a:gridCol>
                <a:gridCol w="1333372">
                  <a:extLst>
                    <a:ext uri="{9D8B030D-6E8A-4147-A177-3AD203B41FA5}">
                      <a16:colId xmlns:a16="http://schemas.microsoft.com/office/drawing/2014/main" val="75682441"/>
                    </a:ext>
                  </a:extLst>
                </a:gridCol>
                <a:gridCol w="860348">
                  <a:extLst>
                    <a:ext uri="{9D8B030D-6E8A-4147-A177-3AD203B41FA5}">
                      <a16:colId xmlns:a16="http://schemas.microsoft.com/office/drawing/2014/main" val="1716177593"/>
                    </a:ext>
                  </a:extLst>
                </a:gridCol>
                <a:gridCol w="1255458">
                  <a:extLst>
                    <a:ext uri="{9D8B030D-6E8A-4147-A177-3AD203B41FA5}">
                      <a16:colId xmlns:a16="http://schemas.microsoft.com/office/drawing/2014/main" val="1247400526"/>
                    </a:ext>
                  </a:extLst>
                </a:gridCol>
                <a:gridCol w="938262">
                  <a:extLst>
                    <a:ext uri="{9D8B030D-6E8A-4147-A177-3AD203B41FA5}">
                      <a16:colId xmlns:a16="http://schemas.microsoft.com/office/drawing/2014/main" val="2785117939"/>
                    </a:ext>
                  </a:extLst>
                </a:gridCol>
                <a:gridCol w="1096860">
                  <a:extLst>
                    <a:ext uri="{9D8B030D-6E8A-4147-A177-3AD203B41FA5}">
                      <a16:colId xmlns:a16="http://schemas.microsoft.com/office/drawing/2014/main" val="4285450186"/>
                    </a:ext>
                  </a:extLst>
                </a:gridCol>
                <a:gridCol w="1096860">
                  <a:extLst>
                    <a:ext uri="{9D8B030D-6E8A-4147-A177-3AD203B41FA5}">
                      <a16:colId xmlns:a16="http://schemas.microsoft.com/office/drawing/2014/main" val="603711683"/>
                    </a:ext>
                  </a:extLst>
                </a:gridCol>
                <a:gridCol w="1096860">
                  <a:extLst>
                    <a:ext uri="{9D8B030D-6E8A-4147-A177-3AD203B41FA5}">
                      <a16:colId xmlns:a16="http://schemas.microsoft.com/office/drawing/2014/main" val="3788505693"/>
                    </a:ext>
                  </a:extLst>
                </a:gridCol>
              </a:tblGrid>
              <a:tr h="409074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形状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直径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探测区直径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长度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屏蔽厚度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材质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装夹方式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89036"/>
                  </a:ext>
                </a:extLst>
              </a:tr>
              <a:tr h="72654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PC06-12S-IN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6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2.3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12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0.9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invar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000" dirty="0"/>
                        <a:t>径向夹装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460299"/>
                  </a:ext>
                </a:extLst>
              </a:tr>
              <a:tr h="72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PC06-12R-IN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6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2.3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12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0.9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invar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径向夹装</a:t>
                      </a:r>
                    </a:p>
                    <a:p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1407162"/>
                  </a:ext>
                </a:extLst>
              </a:tr>
              <a:tr h="72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PC10-12S-IN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10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5.8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12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invar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径向夹装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523473"/>
                  </a:ext>
                </a:extLst>
              </a:tr>
              <a:tr h="72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PC20-25S-IN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20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14.3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25.7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invar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径向夹装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017963"/>
                  </a:ext>
                </a:extLst>
              </a:tr>
            </a:tbl>
          </a:graphicData>
        </a:graphic>
      </p:graphicFrame>
      <p:pic>
        <p:nvPicPr>
          <p:cNvPr id="26" name="图片 25">
            <a:extLst>
              <a:ext uri="{FF2B5EF4-FFF2-40B4-BE49-F238E27FC236}">
                <a16:creationId xmlns:a16="http://schemas.microsoft.com/office/drawing/2014/main" id="{CD8DFD37-7424-4150-9BF5-C1D2394C4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84982" y="1747655"/>
            <a:ext cx="919655" cy="100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95CE4AA-9BC2-4764-982C-A9E217F8D9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96476" y="1716873"/>
            <a:ext cx="831636" cy="100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2A05932-AA55-464A-8E9B-95828CB4158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04321" y="1560024"/>
            <a:ext cx="949276" cy="116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4">
            <a:extLst>
              <a:ext uri="{FF2B5EF4-FFF2-40B4-BE49-F238E27FC236}">
                <a16:creationId xmlns:a16="http://schemas.microsoft.com/office/drawing/2014/main" id="{7E6C2597-7CE7-4D6D-9CCE-DC2C6D26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1" y="3883540"/>
            <a:ext cx="393167" cy="5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9B33E8BA-8A7A-4090-95E1-DB7EAD17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67" y="3883540"/>
            <a:ext cx="413539" cy="5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2">
            <a:extLst>
              <a:ext uri="{FF2B5EF4-FFF2-40B4-BE49-F238E27FC236}">
                <a16:creationId xmlns:a16="http://schemas.microsoft.com/office/drawing/2014/main" id="{EC00EF5D-F94F-49EB-BE5C-09D900B0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27" y="5269721"/>
            <a:ext cx="501640" cy="5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1">
            <a:extLst>
              <a:ext uri="{FF2B5EF4-FFF2-40B4-BE49-F238E27FC236}">
                <a16:creationId xmlns:a16="http://schemas.microsoft.com/office/drawing/2014/main" id="{A40CB76A-19C5-44FD-85A5-9647FFAE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67" y="5269721"/>
            <a:ext cx="536937" cy="5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图片 3">
            <a:extLst>
              <a:ext uri="{FF2B5EF4-FFF2-40B4-BE49-F238E27FC236}">
                <a16:creationId xmlns:a16="http://schemas.microsoft.com/office/drawing/2014/main" id="{DC5E74EC-AD11-4D0E-A7E4-2C59F76E4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27" y="6024168"/>
            <a:ext cx="469391" cy="5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2">
            <a:extLst>
              <a:ext uri="{FF2B5EF4-FFF2-40B4-BE49-F238E27FC236}">
                <a16:creationId xmlns:a16="http://schemas.microsoft.com/office/drawing/2014/main" id="{9A353AAF-0796-4F4E-9CD9-79586B03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67" y="6030415"/>
            <a:ext cx="487181" cy="5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F8A21FB-6FAD-4ADD-819E-47C584DF6B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6017" y="4589506"/>
            <a:ext cx="706193" cy="55654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9F7DBD-0946-4619-BDBC-BDE8F650D3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5377" y="4595156"/>
            <a:ext cx="520641" cy="5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8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EE9F9FD-3A5F-4EA2-B50A-7C20BE8C381D}"/>
              </a:ext>
            </a:extLst>
          </p:cNvPr>
          <p:cNvSpPr txBox="1"/>
          <p:nvPr/>
        </p:nvSpPr>
        <p:spPr>
          <a:xfrm>
            <a:off x="1283515" y="53689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电容式微位移传感器数据手册</a:t>
            </a:r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98C17A-4E9D-496D-92AE-0069000B381F}"/>
              </a:ext>
            </a:extLst>
          </p:cNvPr>
          <p:cNvSpPr txBox="1"/>
          <p:nvPr/>
        </p:nvSpPr>
        <p:spPr>
          <a:xfrm>
            <a:off x="1283515" y="906227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电缆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AE747B3-8E2C-4EA0-8494-5D2F1A09ACDF}"/>
              </a:ext>
            </a:extLst>
          </p:cNvPr>
          <p:cNvGrpSpPr/>
          <p:nvPr/>
        </p:nvGrpSpPr>
        <p:grpSpPr>
          <a:xfrm>
            <a:off x="5434661" y="906227"/>
            <a:ext cx="4241618" cy="1974028"/>
            <a:chOff x="4822265" y="721561"/>
            <a:chExt cx="4241618" cy="1974028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F5F491E-D9A3-4EB6-9F97-46541832AF03}"/>
                </a:ext>
              </a:extLst>
            </p:cNvPr>
            <p:cNvSpPr txBox="1"/>
            <p:nvPr/>
          </p:nvSpPr>
          <p:spPr>
            <a:xfrm>
              <a:off x="4822265" y="721561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</a:rPr>
                <a:t>命名规则：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7C9B085-EBD1-4FFB-BA31-FBD850AA395D}"/>
                </a:ext>
              </a:extLst>
            </p:cNvPr>
            <p:cNvSpPr txBox="1"/>
            <p:nvPr/>
          </p:nvSpPr>
          <p:spPr>
            <a:xfrm>
              <a:off x="5978606" y="1165161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u="sng" dirty="0"/>
                <a:t>W</a:t>
              </a:r>
              <a:r>
                <a:rPr lang="en-US" altLang="zh-CN" dirty="0"/>
                <a:t> </a:t>
              </a:r>
              <a:r>
                <a:rPr lang="en-US" altLang="zh-CN" u="sng" dirty="0"/>
                <a:t>V</a:t>
              </a:r>
              <a:r>
                <a:rPr lang="en-US" altLang="zh-CN" dirty="0"/>
                <a:t> </a:t>
              </a:r>
              <a:r>
                <a:rPr lang="en-US" altLang="zh-CN" u="sng" dirty="0"/>
                <a:t>35</a:t>
              </a:r>
              <a:r>
                <a:rPr lang="en-US" altLang="zh-CN" dirty="0"/>
                <a:t>-</a:t>
              </a:r>
              <a:r>
                <a:rPr lang="en-US" altLang="zh-CN" u="sng" dirty="0"/>
                <a:t>200</a:t>
              </a:r>
              <a:r>
                <a:rPr lang="en-US" altLang="zh-CN" dirty="0"/>
                <a:t> </a:t>
              </a:r>
              <a:r>
                <a:rPr lang="en-US" altLang="zh-CN" u="sng" dirty="0"/>
                <a:t>D</a:t>
              </a:r>
              <a:endParaRPr lang="zh-CN" altLang="en-US" u="sng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3BEB9BC-CF0E-4E4A-A453-9181279A659B}"/>
                </a:ext>
              </a:extLst>
            </p:cNvPr>
            <p:cNvSpPr txBox="1"/>
            <p:nvPr/>
          </p:nvSpPr>
          <p:spPr>
            <a:xfrm>
              <a:off x="7578918" y="2130338"/>
              <a:ext cx="10114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Length (cm)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A954FC8-549C-49B6-8F3E-F090178416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7812" y="1519104"/>
              <a:ext cx="2214" cy="7455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65D3E821-1EC2-4667-8623-21C5035E90AA}"/>
                </a:ext>
              </a:extLst>
            </p:cNvPr>
            <p:cNvCxnSpPr>
              <a:cxnSpLocks/>
            </p:cNvCxnSpPr>
            <p:nvPr/>
          </p:nvCxnSpPr>
          <p:spPr>
            <a:xfrm>
              <a:off x="7133872" y="2264702"/>
              <a:ext cx="459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1ED6FBC-4EFB-457A-BA94-462D9D79FA16}"/>
                </a:ext>
              </a:extLst>
            </p:cNvPr>
            <p:cNvSpPr txBox="1"/>
            <p:nvPr/>
          </p:nvSpPr>
          <p:spPr>
            <a:xfrm>
              <a:off x="4960187" y="1604511"/>
              <a:ext cx="6780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Model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E92107A2-D48A-414A-8376-E099EAF2B653}"/>
                </a:ext>
              </a:extLst>
            </p:cNvPr>
            <p:cNvCxnSpPr>
              <a:cxnSpLocks/>
            </p:cNvCxnSpPr>
            <p:nvPr/>
          </p:nvCxnSpPr>
          <p:spPr>
            <a:xfrm>
              <a:off x="6163252" y="1521572"/>
              <a:ext cx="3" cy="1826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39CBFB5D-118E-494F-901D-E85AF39B8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1503" y="1701724"/>
              <a:ext cx="321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C6C5FEF-9D74-4344-B6B7-6C02E6B9DCF8}"/>
                </a:ext>
              </a:extLst>
            </p:cNvPr>
            <p:cNvSpPr txBox="1"/>
            <p:nvPr/>
          </p:nvSpPr>
          <p:spPr>
            <a:xfrm>
              <a:off x="4966109" y="1833815"/>
              <a:ext cx="7537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Sheath:</a:t>
              </a:r>
            </a:p>
            <a:p>
              <a:r>
                <a:rPr lang="en-US" altLang="zh-CN" sz="1000" dirty="0"/>
                <a:t>N: NONE</a:t>
              </a:r>
            </a:p>
            <a:p>
              <a:r>
                <a:rPr lang="en-US" altLang="zh-CN" sz="1000" dirty="0"/>
                <a:t>V: PVC</a:t>
              </a:r>
            </a:p>
            <a:p>
              <a:r>
                <a:rPr lang="en-US" altLang="zh-CN" sz="1000" dirty="0"/>
                <a:t>U: PUR</a:t>
              </a:r>
            </a:p>
            <a:p>
              <a:r>
                <a:rPr lang="en-US" altLang="zh-CN" sz="1000" dirty="0"/>
                <a:t>E: PE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0EA7DCA-FBF3-4664-9DEB-2DCD808414A8}"/>
                </a:ext>
              </a:extLst>
            </p:cNvPr>
            <p:cNvSpPr txBox="1"/>
            <p:nvPr/>
          </p:nvSpPr>
          <p:spPr>
            <a:xfrm>
              <a:off x="7593549" y="1347781"/>
              <a:ext cx="125411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Connector type:</a:t>
              </a:r>
            </a:p>
            <a:p>
              <a:r>
                <a:rPr lang="en-US" altLang="zh-CN" sz="1000" dirty="0"/>
                <a:t>C:  Circular</a:t>
              </a:r>
            </a:p>
            <a:p>
              <a:r>
                <a:rPr lang="en-US" altLang="zh-CN" sz="1000" dirty="0"/>
                <a:t>A:  Coaxial</a:t>
              </a:r>
            </a:p>
            <a:p>
              <a:r>
                <a:rPr lang="en-US" altLang="zh-CN" sz="1000" dirty="0"/>
                <a:t>D:  D type</a:t>
              </a:r>
            </a:p>
            <a:p>
              <a:r>
                <a:rPr lang="en-US" altLang="zh-CN" sz="1000" dirty="0"/>
                <a:t>N:  None</a:t>
              </a:r>
              <a:endParaRPr lang="zh-CN" altLang="en-US" sz="1000" dirty="0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30C00F3-BD49-49F3-99CE-63DA74E6E4DA}"/>
                </a:ext>
              </a:extLst>
            </p:cNvPr>
            <p:cNvCxnSpPr>
              <a:cxnSpLocks/>
            </p:cNvCxnSpPr>
            <p:nvPr/>
          </p:nvCxnSpPr>
          <p:spPr>
            <a:xfrm>
              <a:off x="7378967" y="1519104"/>
              <a:ext cx="0" cy="249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10DD162-82CA-4A53-BDBA-1BED845AC0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4405" y="1764298"/>
              <a:ext cx="204513" cy="41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8E9EA014-7AA5-4AC2-8747-AD4478245D03}"/>
                </a:ext>
              </a:extLst>
            </p:cNvPr>
            <p:cNvCxnSpPr>
              <a:cxnSpLocks/>
            </p:cNvCxnSpPr>
            <p:nvPr/>
          </p:nvCxnSpPr>
          <p:spPr>
            <a:xfrm>
              <a:off x="6408052" y="1519104"/>
              <a:ext cx="1" cy="8751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6A0378E-C8DB-4462-9685-9FDCD6FFA7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1503" y="2394245"/>
              <a:ext cx="566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2D6338E6-3880-40A8-A1FF-FD6613A17D2A}"/>
                </a:ext>
              </a:extLst>
            </p:cNvPr>
            <p:cNvSpPr txBox="1"/>
            <p:nvPr/>
          </p:nvSpPr>
          <p:spPr>
            <a:xfrm>
              <a:off x="7578918" y="2282654"/>
              <a:ext cx="14849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Diameter (0.1mm)</a:t>
              </a: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71F711C4-0A3C-4DCA-99A1-8371A96E5EB7}"/>
                </a:ext>
              </a:extLst>
            </p:cNvPr>
            <p:cNvCxnSpPr>
              <a:cxnSpLocks/>
            </p:cNvCxnSpPr>
            <p:nvPr/>
          </p:nvCxnSpPr>
          <p:spPr>
            <a:xfrm>
              <a:off x="6656707" y="1534493"/>
              <a:ext cx="0" cy="882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A966E564-35BB-415E-8010-15D0A601F774}"/>
                </a:ext>
              </a:extLst>
            </p:cNvPr>
            <p:cNvCxnSpPr>
              <a:cxnSpLocks/>
            </p:cNvCxnSpPr>
            <p:nvPr/>
          </p:nvCxnSpPr>
          <p:spPr>
            <a:xfrm>
              <a:off x="6656707" y="2417321"/>
              <a:ext cx="92221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表格 64">
            <a:extLst>
              <a:ext uri="{FF2B5EF4-FFF2-40B4-BE49-F238E27FC236}">
                <a16:creationId xmlns:a16="http://schemas.microsoft.com/office/drawing/2014/main" id="{0CE84023-E879-4E75-AD2E-858C2DE26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3640"/>
              </p:ext>
            </p:extLst>
          </p:nvPr>
        </p:nvGraphicFramePr>
        <p:xfrm>
          <a:off x="1916927" y="3160800"/>
          <a:ext cx="7849151" cy="36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952">
                  <a:extLst>
                    <a:ext uri="{9D8B030D-6E8A-4147-A177-3AD203B41FA5}">
                      <a16:colId xmlns:a16="http://schemas.microsoft.com/office/drawing/2014/main" val="770047335"/>
                    </a:ext>
                  </a:extLst>
                </a:gridCol>
                <a:gridCol w="1098559">
                  <a:extLst>
                    <a:ext uri="{9D8B030D-6E8A-4147-A177-3AD203B41FA5}">
                      <a16:colId xmlns:a16="http://schemas.microsoft.com/office/drawing/2014/main" val="4282106310"/>
                    </a:ext>
                  </a:extLst>
                </a:gridCol>
                <a:gridCol w="1098559">
                  <a:extLst>
                    <a:ext uri="{9D8B030D-6E8A-4147-A177-3AD203B41FA5}">
                      <a16:colId xmlns:a16="http://schemas.microsoft.com/office/drawing/2014/main" val="75682441"/>
                    </a:ext>
                  </a:extLst>
                </a:gridCol>
                <a:gridCol w="1098559">
                  <a:extLst>
                    <a:ext uri="{9D8B030D-6E8A-4147-A177-3AD203B41FA5}">
                      <a16:colId xmlns:a16="http://schemas.microsoft.com/office/drawing/2014/main" val="1716177593"/>
                    </a:ext>
                  </a:extLst>
                </a:gridCol>
                <a:gridCol w="1257404">
                  <a:extLst>
                    <a:ext uri="{9D8B030D-6E8A-4147-A177-3AD203B41FA5}">
                      <a16:colId xmlns:a16="http://schemas.microsoft.com/office/drawing/2014/main" val="1247400526"/>
                    </a:ext>
                  </a:extLst>
                </a:gridCol>
                <a:gridCol w="1098559">
                  <a:extLst>
                    <a:ext uri="{9D8B030D-6E8A-4147-A177-3AD203B41FA5}">
                      <a16:colId xmlns:a16="http://schemas.microsoft.com/office/drawing/2014/main" val="1550927465"/>
                    </a:ext>
                  </a:extLst>
                </a:gridCol>
                <a:gridCol w="1098559">
                  <a:extLst>
                    <a:ext uri="{9D8B030D-6E8A-4147-A177-3AD203B41FA5}">
                      <a16:colId xmlns:a16="http://schemas.microsoft.com/office/drawing/2014/main" val="603711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传感器侧接口类别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长度</a:t>
                      </a:r>
                      <a:r>
                        <a:rPr lang="en-US" altLang="zh-CN" sz="1200" dirty="0"/>
                        <a:t>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直径</a:t>
                      </a:r>
                      <a:r>
                        <a:rPr lang="en-US" altLang="zh-CN" sz="1200" dirty="0"/>
                        <a:t>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探头侧安装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传感器侧接口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真空型号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89036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r>
                        <a:rPr lang="en-US" altLang="zh-CN" sz="1000" dirty="0"/>
                        <a:t>Triaxial</a:t>
                      </a:r>
                      <a:endParaRPr lang="zh-CN" altLang="en-US" sz="1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WV35-150A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3.5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000" dirty="0"/>
                        <a:t>插接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LEMO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FFA.0S.250</a:t>
                      </a:r>
                      <a:endParaRPr kumimoji="0" lang="zh-CN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WN35-150N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46029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WV35-200A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3.5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插接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LEMO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FFA.0S.250</a:t>
                      </a:r>
                      <a:endParaRPr kumimoji="0" lang="zh-CN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WN35-200N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00731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WV35-250A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3.5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插接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LEMO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FFA.0S.250</a:t>
                      </a:r>
                      <a:endParaRPr kumimoji="0" lang="zh-CN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WN35-250N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503155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Circular</a:t>
                      </a:r>
                      <a:endParaRPr lang="zh-CN" altLang="en-US" sz="1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WV35-150C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3.5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插接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LEMO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FFA.0S.304</a:t>
                      </a:r>
                      <a:endParaRPr kumimoji="0" lang="zh-CN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WN35-150N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534486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WV35-200C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3.5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插接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LEMO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FFA.0S.304</a:t>
                      </a:r>
                      <a:endParaRPr kumimoji="0" lang="zh-CN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WN35-200N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8717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Circular</a:t>
                      </a:r>
                      <a:endParaRPr lang="zh-CN" altLang="en-US" sz="1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WV35-250C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3.5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000" dirty="0"/>
                        <a:t>插接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LEMO </a:t>
                      </a:r>
                    </a:p>
                    <a:p>
                      <a:r>
                        <a:rPr lang="en-US" altLang="zh-CN" sz="800" dirty="0"/>
                        <a:t>FFA.0S.304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WN35-250N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523473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D type</a:t>
                      </a:r>
                      <a:endParaRPr lang="zh-CN" altLang="en-US" sz="1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WV35-150D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3.5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000" dirty="0"/>
                        <a:t>插接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Dsub-5W1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WN35-150N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01796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WV35-200D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3.5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000" dirty="0"/>
                        <a:t>插接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Dsub-5W1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WN35-200N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27171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WV35-250D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3.5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000" dirty="0"/>
                        <a:t>插接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Dsub-5W1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WN35-250N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298718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31C30914-3B30-490D-AC26-69AB847FB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9" b="19683"/>
          <a:stretch/>
        </p:blipFill>
        <p:spPr>
          <a:xfrm>
            <a:off x="2226360" y="1061683"/>
            <a:ext cx="2498542" cy="17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EE9F9FD-3A5F-4EA2-B50A-7C20BE8C381D}"/>
              </a:ext>
            </a:extLst>
          </p:cNvPr>
          <p:cNvSpPr txBox="1"/>
          <p:nvPr/>
        </p:nvSpPr>
        <p:spPr>
          <a:xfrm>
            <a:off x="1283515" y="53689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电容式微位移传感器数据手册</a:t>
            </a:r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98C17A-4E9D-496D-92AE-0069000B381F}"/>
              </a:ext>
            </a:extLst>
          </p:cNvPr>
          <p:cNvSpPr txBox="1"/>
          <p:nvPr/>
        </p:nvSpPr>
        <p:spPr>
          <a:xfrm>
            <a:off x="1283515" y="1216404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性能指标</a:t>
            </a:r>
          </a:p>
        </p:txBody>
      </p:sp>
      <p:graphicFrame>
        <p:nvGraphicFramePr>
          <p:cNvPr id="64" name="表格 64">
            <a:extLst>
              <a:ext uri="{FF2B5EF4-FFF2-40B4-BE49-F238E27FC236}">
                <a16:creationId xmlns:a16="http://schemas.microsoft.com/office/drawing/2014/main" id="{0CE84023-E879-4E75-AD2E-858C2DE26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08438"/>
              </p:ext>
            </p:extLst>
          </p:nvPr>
        </p:nvGraphicFramePr>
        <p:xfrm>
          <a:off x="1351169" y="1865135"/>
          <a:ext cx="6459794" cy="36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282106310"/>
                    </a:ext>
                  </a:extLst>
                </a:gridCol>
                <a:gridCol w="715297">
                  <a:extLst>
                    <a:ext uri="{9D8B030D-6E8A-4147-A177-3AD203B41FA5}">
                      <a16:colId xmlns:a16="http://schemas.microsoft.com/office/drawing/2014/main" val="3206994936"/>
                    </a:ext>
                  </a:extLst>
                </a:gridCol>
                <a:gridCol w="1718187">
                  <a:extLst>
                    <a:ext uri="{9D8B030D-6E8A-4147-A177-3AD203B41FA5}">
                      <a16:colId xmlns:a16="http://schemas.microsoft.com/office/drawing/2014/main" val="75682441"/>
                    </a:ext>
                  </a:extLst>
                </a:gridCol>
                <a:gridCol w="1504335">
                  <a:extLst>
                    <a:ext uri="{9D8B030D-6E8A-4147-A177-3AD203B41FA5}">
                      <a16:colId xmlns:a16="http://schemas.microsoft.com/office/drawing/2014/main" val="1716177593"/>
                    </a:ext>
                  </a:extLst>
                </a:gridCol>
                <a:gridCol w="1607575">
                  <a:extLst>
                    <a:ext uri="{9D8B030D-6E8A-4147-A177-3AD203B41FA5}">
                      <a16:colId xmlns:a16="http://schemas.microsoft.com/office/drawing/2014/main" val="12474005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sz="1000" dirty="0"/>
                        <a:t>探头分类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6mm/Cylindric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10mm/Cylindric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20mm/Cylindric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89036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zh-CN" altLang="en-US" sz="1000" dirty="0"/>
                        <a:t>相关型号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PC06-12X-XX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PC10-12X-XX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PC20-25X-XX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460299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量程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100um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200um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2000um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523473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分辨率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2Hz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0.0195nm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0.0357nm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0.311nm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01796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25Hz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0.0433nm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0.0843nm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0.775nm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27171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1kHz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0.1411nm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0.2691nm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1.930nm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3246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2kKz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0.3934nm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0.7256nm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3.525nm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685255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zh-CN" altLang="en-US" sz="1000" dirty="0"/>
                        <a:t>线性度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0.15%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0.15%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0.15%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550493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zh-CN" altLang="en-US" sz="1000" dirty="0"/>
                        <a:t>默认带宽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2kHz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2kHz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2kHz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59921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zh-CN" altLang="en-US" sz="1000" dirty="0"/>
                        <a:t>重复性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0.21nm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0.39nm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3.3nm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1640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52BDEADE-59A5-4B54-B9A3-0C8AEE2E0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62" y="2251844"/>
            <a:ext cx="4112335" cy="23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3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333</Words>
  <Application>Microsoft Office PowerPoint</Application>
  <PresentationFormat>宽屏</PresentationFormat>
  <Paragraphs>184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宋体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Zhilong</dc:creator>
  <cp:lastModifiedBy>Chen Zhilong</cp:lastModifiedBy>
  <cp:revision>7</cp:revision>
  <dcterms:created xsi:type="dcterms:W3CDTF">2022-01-20T11:34:37Z</dcterms:created>
  <dcterms:modified xsi:type="dcterms:W3CDTF">2022-01-20T12:41:07Z</dcterms:modified>
</cp:coreProperties>
</file>